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2"/>
  </p:notesMasterIdLst>
  <p:handoutMasterIdLst>
    <p:handoutMasterId r:id="rId13"/>
  </p:handoutMasterIdLst>
  <p:sldIdLst>
    <p:sldId id="275" r:id="rId2"/>
    <p:sldId id="298" r:id="rId3"/>
    <p:sldId id="299" r:id="rId4"/>
    <p:sldId id="301" r:id="rId5"/>
    <p:sldId id="313" r:id="rId6"/>
    <p:sldId id="307" r:id="rId7"/>
    <p:sldId id="308" r:id="rId8"/>
    <p:sldId id="312" r:id="rId9"/>
    <p:sldId id="311" r:id="rId10"/>
    <p:sldId id="31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000"/>
    <a:srgbClr val="47C800"/>
    <a:srgbClr val="DEEBF7"/>
    <a:srgbClr val="CC0000"/>
    <a:srgbClr val="CCECFF"/>
    <a:srgbClr val="ADB9C7"/>
    <a:srgbClr val="AFBBC9"/>
    <a:srgbClr val="A6B3C2"/>
    <a:srgbClr val="B0B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4660"/>
  </p:normalViewPr>
  <p:slideViewPr>
    <p:cSldViewPr>
      <p:cViewPr varScale="1">
        <p:scale>
          <a:sx n="116" d="100"/>
          <a:sy n="116" d="100"/>
        </p:scale>
        <p:origin x="13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91CCF-33E4-4154-8A0F-35C50400F36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4A0830-FC63-4E14-9627-3CD5999CE131}">
      <dgm:prSet phldrT="[Текст]" custT="1"/>
      <dgm:spPr/>
      <dgm:t>
        <a:bodyPr/>
        <a:lstStyle/>
        <a:p>
          <a:r>
            <a:rPr lang="ru-RU" sz="3200" dirty="0" smtClean="0">
              <a:latin typeface="+mn-lt"/>
              <a:cs typeface="Times New Roman" pitchFamily="18" charset="0"/>
            </a:rPr>
            <a:t>1 этап</a:t>
          </a:r>
          <a:endParaRPr lang="ru-RU" sz="3200" dirty="0">
            <a:latin typeface="+mn-lt"/>
            <a:cs typeface="Times New Roman" pitchFamily="18" charset="0"/>
          </a:endParaRPr>
        </a:p>
      </dgm:t>
    </dgm:pt>
    <dgm:pt modelId="{957D937E-4487-4501-9FCD-00497D86A0EA}" type="parTrans" cxnId="{178B55E2-A474-4FBF-ACD5-77C908049EDB}">
      <dgm:prSet/>
      <dgm:spPr/>
      <dgm:t>
        <a:bodyPr/>
        <a:lstStyle/>
        <a:p>
          <a:endParaRPr lang="ru-RU"/>
        </a:p>
      </dgm:t>
    </dgm:pt>
    <dgm:pt modelId="{8A4726E8-72CA-4242-81F6-CA789B5D320F}" type="sibTrans" cxnId="{178B55E2-A474-4FBF-ACD5-77C908049EDB}">
      <dgm:prSet/>
      <dgm:spPr/>
      <dgm:t>
        <a:bodyPr/>
        <a:lstStyle/>
        <a:p>
          <a:endParaRPr lang="ru-RU"/>
        </a:p>
      </dgm:t>
    </dgm:pt>
    <dgm:pt modelId="{19E0D721-1ED6-4F9B-8F4A-2790CE4334B3}">
      <dgm:prSet phldrT="[Текст]" custT="1"/>
      <dgm:spPr/>
      <dgm:t>
        <a:bodyPr anchor="ctr"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Оценка эффективности внедрения АСУ ЭП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CB438B30-FFC9-467E-9A38-1890C0D5676D}" type="parTrans" cxnId="{3E73C5EF-40D9-4D68-B1D2-B58A70DF7431}">
      <dgm:prSet/>
      <dgm:spPr/>
      <dgm:t>
        <a:bodyPr/>
        <a:lstStyle/>
        <a:p>
          <a:endParaRPr lang="ru-RU"/>
        </a:p>
      </dgm:t>
    </dgm:pt>
    <dgm:pt modelId="{A9BB9BE5-F311-4CF0-8794-13F177ABA9BB}" type="sibTrans" cxnId="{3E73C5EF-40D9-4D68-B1D2-B58A70DF7431}">
      <dgm:prSet/>
      <dgm:spPr/>
      <dgm:t>
        <a:bodyPr/>
        <a:lstStyle/>
        <a:p>
          <a:endParaRPr lang="ru-RU"/>
        </a:p>
      </dgm:t>
    </dgm:pt>
    <dgm:pt modelId="{F4055E7E-EBEC-4F10-A392-5B72F84AEB6D}">
      <dgm:prSet phldrT="[Текст]" custT="1"/>
      <dgm:spPr/>
      <dgm:t>
        <a:bodyPr/>
        <a:lstStyle/>
        <a:p>
          <a:r>
            <a:rPr lang="ru-RU" sz="3200" dirty="0" smtClean="0">
              <a:latin typeface="+mn-lt"/>
              <a:cs typeface="Times New Roman" pitchFamily="18" charset="0"/>
            </a:rPr>
            <a:t>2 этап</a:t>
          </a:r>
          <a:endParaRPr lang="ru-RU" sz="3200" dirty="0">
            <a:latin typeface="+mn-lt"/>
            <a:cs typeface="Times New Roman" pitchFamily="18" charset="0"/>
          </a:endParaRPr>
        </a:p>
      </dgm:t>
    </dgm:pt>
    <dgm:pt modelId="{45E852BA-97E9-4DD2-84ED-96DC5ECA2596}" type="parTrans" cxnId="{8A710FE9-AF2B-4E18-8DD9-3489336D7E46}">
      <dgm:prSet/>
      <dgm:spPr/>
      <dgm:t>
        <a:bodyPr/>
        <a:lstStyle/>
        <a:p>
          <a:endParaRPr lang="ru-RU"/>
        </a:p>
      </dgm:t>
    </dgm:pt>
    <dgm:pt modelId="{EEDCF431-04E7-43E6-B8C4-A9B617E9256B}" type="sibTrans" cxnId="{8A710FE9-AF2B-4E18-8DD9-3489336D7E46}">
      <dgm:prSet/>
      <dgm:spPr/>
      <dgm:t>
        <a:bodyPr/>
        <a:lstStyle/>
        <a:p>
          <a:endParaRPr lang="ru-RU"/>
        </a:p>
      </dgm:t>
    </dgm:pt>
    <dgm:pt modelId="{4F7D2CA2-9D75-4699-8DA7-3F4BB30A08CB}">
      <dgm:prSet custT="1"/>
      <dgm:spPr/>
      <dgm:t>
        <a:bodyPr/>
        <a:lstStyle/>
        <a:p>
          <a:r>
            <a:rPr lang="ru-RU" sz="3200" dirty="0" smtClean="0"/>
            <a:t>3 </a:t>
          </a:r>
          <a:r>
            <a:rPr lang="ru-RU" sz="3200" dirty="0" smtClean="0">
              <a:latin typeface="+mn-lt"/>
              <a:cs typeface="Times New Roman" pitchFamily="18" charset="0"/>
            </a:rPr>
            <a:t>этап</a:t>
          </a:r>
          <a:endParaRPr lang="ru-RU" sz="3200" dirty="0">
            <a:latin typeface="+mn-lt"/>
            <a:cs typeface="Times New Roman" pitchFamily="18" charset="0"/>
          </a:endParaRPr>
        </a:p>
      </dgm:t>
    </dgm:pt>
    <dgm:pt modelId="{A0268075-3E5E-4B9C-9D69-B26501276B1B}" type="parTrans" cxnId="{C995446D-4D9E-4811-892C-59B799678780}">
      <dgm:prSet/>
      <dgm:spPr/>
      <dgm:t>
        <a:bodyPr/>
        <a:lstStyle/>
        <a:p>
          <a:endParaRPr lang="ru-RU"/>
        </a:p>
      </dgm:t>
    </dgm:pt>
    <dgm:pt modelId="{630EF1E4-0FDB-4DB8-976E-67C4C3FE3F7D}" type="sibTrans" cxnId="{C995446D-4D9E-4811-892C-59B799678780}">
      <dgm:prSet/>
      <dgm:spPr/>
      <dgm:t>
        <a:bodyPr/>
        <a:lstStyle/>
        <a:p>
          <a:endParaRPr lang="ru-RU"/>
        </a:p>
      </dgm:t>
    </dgm:pt>
    <dgm:pt modelId="{847CD276-A1A5-435D-B077-F15A1A918C98}">
      <dgm:prSet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Проектирование</a:t>
          </a:r>
          <a:endParaRPr lang="ru-RU" sz="1800" dirty="0"/>
        </a:p>
      </dgm:t>
    </dgm:pt>
    <dgm:pt modelId="{83691251-A7AB-48B9-89F2-7EAC79AD8013}" type="parTrans" cxnId="{58175513-E904-4471-B346-71EFA2F87A8C}">
      <dgm:prSet/>
      <dgm:spPr/>
      <dgm:t>
        <a:bodyPr/>
        <a:lstStyle/>
        <a:p>
          <a:endParaRPr lang="ru-RU"/>
        </a:p>
      </dgm:t>
    </dgm:pt>
    <dgm:pt modelId="{57368BA9-165F-4FFE-865D-985A088DDAB3}" type="sibTrans" cxnId="{58175513-E904-4471-B346-71EFA2F87A8C}">
      <dgm:prSet/>
      <dgm:spPr/>
      <dgm:t>
        <a:bodyPr/>
        <a:lstStyle/>
        <a:p>
          <a:endParaRPr lang="ru-RU"/>
        </a:p>
      </dgm:t>
    </dgm:pt>
    <dgm:pt modelId="{0D493071-634B-40F0-B2CB-AD19846F41BA}">
      <dgm:prSet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Сертификация предприятия по ГОСТ Р ИСО 50001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B2D3B355-B7C9-4D35-8676-FE3E3451A71D}" type="parTrans" cxnId="{9078604C-AFCC-42EB-9FC1-8533EC9CA40A}">
      <dgm:prSet/>
      <dgm:spPr/>
      <dgm:t>
        <a:bodyPr/>
        <a:lstStyle/>
        <a:p>
          <a:endParaRPr lang="ru-RU"/>
        </a:p>
      </dgm:t>
    </dgm:pt>
    <dgm:pt modelId="{408610FD-EE1F-4916-BA51-6AFD8B73383C}" type="sibTrans" cxnId="{9078604C-AFCC-42EB-9FC1-8533EC9CA40A}">
      <dgm:prSet/>
      <dgm:spPr/>
      <dgm:t>
        <a:bodyPr/>
        <a:lstStyle/>
        <a:p>
          <a:endParaRPr lang="ru-RU"/>
        </a:p>
      </dgm:t>
    </dgm:pt>
    <dgm:pt modelId="{DFE7EF2F-1638-4B99-B55B-779918A9C071}">
      <dgm:prSet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Внедрение</a:t>
          </a:r>
          <a:endParaRPr lang="ru-RU" sz="1800" dirty="0"/>
        </a:p>
      </dgm:t>
    </dgm:pt>
    <dgm:pt modelId="{C1AA464C-1E82-4628-A25A-B93CDB4DA3B9}" type="parTrans" cxnId="{89DE190C-F9F9-4295-B059-BAD28F742E8B}">
      <dgm:prSet/>
      <dgm:spPr/>
      <dgm:t>
        <a:bodyPr/>
        <a:lstStyle/>
        <a:p>
          <a:endParaRPr lang="ru-RU"/>
        </a:p>
      </dgm:t>
    </dgm:pt>
    <dgm:pt modelId="{F63A215D-47E0-48A2-9A80-2E44EE50916B}" type="sibTrans" cxnId="{89DE190C-F9F9-4295-B059-BAD28F742E8B}">
      <dgm:prSet/>
      <dgm:spPr/>
      <dgm:t>
        <a:bodyPr/>
        <a:lstStyle/>
        <a:p>
          <a:endParaRPr lang="ru-RU"/>
        </a:p>
      </dgm:t>
    </dgm:pt>
    <dgm:pt modelId="{D33652FF-23B7-48D9-BD3B-D1FF879672E4}">
      <dgm:prSet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Обучение персонала</a:t>
          </a:r>
          <a:endParaRPr lang="ru-RU" sz="1800" dirty="0"/>
        </a:p>
      </dgm:t>
    </dgm:pt>
    <dgm:pt modelId="{1F8707A2-AB98-4CB3-9386-B5992BB5B5CE}" type="parTrans" cxnId="{967E0065-5054-4275-AD21-A902E9548F67}">
      <dgm:prSet/>
      <dgm:spPr/>
      <dgm:t>
        <a:bodyPr/>
        <a:lstStyle/>
        <a:p>
          <a:endParaRPr lang="ru-RU"/>
        </a:p>
      </dgm:t>
    </dgm:pt>
    <dgm:pt modelId="{871F36F1-7557-4281-908E-5EAC4C9E3168}" type="sibTrans" cxnId="{967E0065-5054-4275-AD21-A902E9548F67}">
      <dgm:prSet/>
      <dgm:spPr/>
      <dgm:t>
        <a:bodyPr/>
        <a:lstStyle/>
        <a:p>
          <a:endParaRPr lang="ru-RU"/>
        </a:p>
      </dgm:t>
    </dgm:pt>
    <dgm:pt modelId="{25B35485-C7A2-4B20-B45D-A33E29473B6E}">
      <dgm:prSet custT="1"/>
      <dgm:spPr/>
      <dgm:t>
        <a:bodyPr/>
        <a:lstStyle/>
        <a:p>
          <a:r>
            <a:rPr lang="ru-RU" sz="1800" dirty="0" err="1" smtClean="0"/>
            <a:t>Предпроектное</a:t>
          </a:r>
          <a:r>
            <a:rPr lang="ru-RU" sz="1800" dirty="0" smtClean="0"/>
            <a:t> обследование </a:t>
          </a:r>
          <a:br>
            <a:rPr lang="ru-RU" sz="1800" dirty="0" smtClean="0"/>
          </a:br>
          <a:r>
            <a:rPr lang="ru-RU" sz="1800" dirty="0" smtClean="0"/>
            <a:t>(анализ существующих на предприятии информационно-измерительных систем)</a:t>
          </a:r>
          <a:endParaRPr lang="ru-RU" sz="1800" dirty="0"/>
        </a:p>
      </dgm:t>
    </dgm:pt>
    <dgm:pt modelId="{642152E7-55AA-4666-8F6D-33D46FC1B900}" type="parTrans" cxnId="{7A1EE952-D313-47E1-91BD-993C127971C3}">
      <dgm:prSet/>
      <dgm:spPr/>
      <dgm:t>
        <a:bodyPr/>
        <a:lstStyle/>
        <a:p>
          <a:endParaRPr lang="ru-RU"/>
        </a:p>
      </dgm:t>
    </dgm:pt>
    <dgm:pt modelId="{4CAA65ED-3990-45D2-AC64-12A86D010945}" type="sibTrans" cxnId="{7A1EE952-D313-47E1-91BD-993C127971C3}">
      <dgm:prSet/>
      <dgm:spPr/>
      <dgm:t>
        <a:bodyPr/>
        <a:lstStyle/>
        <a:p>
          <a:endParaRPr lang="ru-RU"/>
        </a:p>
      </dgm:t>
    </dgm:pt>
    <dgm:pt modelId="{74C2ABBB-C732-4891-853A-2BE980217D3E}">
      <dgm:prSet custT="1"/>
      <dgm:spPr/>
      <dgm:t>
        <a:bodyPr/>
        <a:lstStyle/>
        <a:p>
          <a:r>
            <a:rPr lang="ru-RU" sz="1800" dirty="0" smtClean="0"/>
            <a:t>Разработка и утверждение технического задания</a:t>
          </a:r>
          <a:endParaRPr lang="ru-RU" sz="1800" dirty="0"/>
        </a:p>
      </dgm:t>
    </dgm:pt>
    <dgm:pt modelId="{06C5F6B7-28CF-4D30-ABD4-0BF5BDBC849B}" type="parTrans" cxnId="{B148798B-83B2-4BE6-AA1E-E5560BB63051}">
      <dgm:prSet/>
      <dgm:spPr/>
      <dgm:t>
        <a:bodyPr/>
        <a:lstStyle/>
        <a:p>
          <a:endParaRPr lang="ru-RU"/>
        </a:p>
      </dgm:t>
    </dgm:pt>
    <dgm:pt modelId="{A16AE86E-4ED2-41CD-8AB3-71FDE39D9F44}" type="sibTrans" cxnId="{B148798B-83B2-4BE6-AA1E-E5560BB63051}">
      <dgm:prSet/>
      <dgm:spPr/>
      <dgm:t>
        <a:bodyPr/>
        <a:lstStyle/>
        <a:p>
          <a:endParaRPr lang="ru-RU"/>
        </a:p>
      </dgm:t>
    </dgm:pt>
    <dgm:pt modelId="{AE4B0696-585A-4AD1-8303-146C85C4D13D}" type="pres">
      <dgm:prSet presAssocID="{37A91CCF-33E4-4154-8A0F-35C50400F3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AFC3C9-91F7-46E6-B836-B2C9F01BE038}" type="pres">
      <dgm:prSet presAssocID="{574A0830-FC63-4E14-9627-3CD5999CE131}" presName="composite" presStyleCnt="0"/>
      <dgm:spPr/>
    </dgm:pt>
    <dgm:pt modelId="{9C213F32-8790-4E04-83A4-64B56BA73DB8}" type="pres">
      <dgm:prSet presAssocID="{574A0830-FC63-4E14-9627-3CD5999CE1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485E6-6F71-4152-A743-6B23D66BF930}" type="pres">
      <dgm:prSet presAssocID="{574A0830-FC63-4E14-9627-3CD5999CE131}" presName="descendantText" presStyleLbl="alignAcc1" presStyleIdx="0" presStyleCnt="3" custScaleX="90000" custScaleY="100000" custLinFactNeighborX="-5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5F409-C5C9-43A8-9AFD-23ABE2110D01}" type="pres">
      <dgm:prSet presAssocID="{8A4726E8-72CA-4242-81F6-CA789B5D320F}" presName="sp" presStyleCnt="0"/>
      <dgm:spPr/>
    </dgm:pt>
    <dgm:pt modelId="{9DDC3CB0-E92C-409F-AAE6-66B22F71D7DD}" type="pres">
      <dgm:prSet presAssocID="{F4055E7E-EBEC-4F10-A392-5B72F84AEB6D}" presName="composite" presStyleCnt="0"/>
      <dgm:spPr/>
    </dgm:pt>
    <dgm:pt modelId="{9E32CED4-5D36-44E6-8764-29486B4EEA3C}" type="pres">
      <dgm:prSet presAssocID="{F4055E7E-EBEC-4F10-A392-5B72F84AEB6D}" presName="parentText" presStyleLbl="alignNode1" presStyleIdx="1" presStyleCnt="3" custLinFactNeighborY="-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C69CD-48FE-4B65-AEFB-3AECEBD9D14E}" type="pres">
      <dgm:prSet presAssocID="{F4055E7E-EBEC-4F10-A392-5B72F84AEB6D}" presName="descendantText" presStyleLbl="alignAcc1" presStyleIdx="1" presStyleCnt="3" custScaleX="97450" custScaleY="99909" custLinFactNeighborX="-1302" custLinFactNeighborY="-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083B3-E1AA-4713-BB9C-A0F6774A21B6}" type="pres">
      <dgm:prSet presAssocID="{EEDCF431-04E7-43E6-B8C4-A9B617E9256B}" presName="sp" presStyleCnt="0"/>
      <dgm:spPr/>
    </dgm:pt>
    <dgm:pt modelId="{49AE1FE4-2A4E-472B-B5E5-F7E3205765E8}" type="pres">
      <dgm:prSet presAssocID="{4F7D2CA2-9D75-4699-8DA7-3F4BB30A08CB}" presName="composite" presStyleCnt="0"/>
      <dgm:spPr/>
    </dgm:pt>
    <dgm:pt modelId="{478016DA-2F88-43F9-B8C8-31F33E8DA9A4}" type="pres">
      <dgm:prSet presAssocID="{4F7D2CA2-9D75-4699-8DA7-3F4BB30A08CB}" presName="parentText" presStyleLbl="alignNode1" presStyleIdx="2" presStyleCnt="3" custLinFactNeighborY="69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3D3A-75FF-4B03-B186-101902089C8D}" type="pres">
      <dgm:prSet presAssocID="{4F7D2CA2-9D75-4699-8DA7-3F4BB30A08C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F36DC-0CAC-450E-BD03-3CB399647B1A}" type="presOf" srcId="{37A91CCF-33E4-4154-8A0F-35C50400F364}" destId="{AE4B0696-585A-4AD1-8303-146C85C4D13D}" srcOrd="0" destOrd="0" presId="urn:microsoft.com/office/officeart/2005/8/layout/chevron2"/>
    <dgm:cxn modelId="{F71F9B65-61C6-46F8-93FF-4AD7E2C4CECC}" type="presOf" srcId="{0D493071-634B-40F0-B2CB-AD19846F41BA}" destId="{23A33D3A-75FF-4B03-B186-101902089C8D}" srcOrd="0" destOrd="3" presId="urn:microsoft.com/office/officeart/2005/8/layout/chevron2"/>
    <dgm:cxn modelId="{58B7BFBB-28E6-49E5-B613-BC292725B5D8}" type="presOf" srcId="{19E0D721-1ED6-4F9B-8F4A-2790CE4334B3}" destId="{32D485E6-6F71-4152-A743-6B23D66BF930}" srcOrd="0" destOrd="0" presId="urn:microsoft.com/office/officeart/2005/8/layout/chevron2"/>
    <dgm:cxn modelId="{967E0065-5054-4275-AD21-A902E9548F67}" srcId="{4F7D2CA2-9D75-4699-8DA7-3F4BB30A08CB}" destId="{D33652FF-23B7-48D9-BD3B-D1FF879672E4}" srcOrd="2" destOrd="0" parTransId="{1F8707A2-AB98-4CB3-9386-B5992BB5B5CE}" sibTransId="{871F36F1-7557-4281-908E-5EAC4C9E3168}"/>
    <dgm:cxn modelId="{7A1EE952-D313-47E1-91BD-993C127971C3}" srcId="{F4055E7E-EBEC-4F10-A392-5B72F84AEB6D}" destId="{25B35485-C7A2-4B20-B45D-A33E29473B6E}" srcOrd="0" destOrd="0" parTransId="{642152E7-55AA-4666-8F6D-33D46FC1B900}" sibTransId="{4CAA65ED-3990-45D2-AC64-12A86D010945}"/>
    <dgm:cxn modelId="{58175513-E904-4471-B346-71EFA2F87A8C}" srcId="{4F7D2CA2-9D75-4699-8DA7-3F4BB30A08CB}" destId="{847CD276-A1A5-435D-B077-F15A1A918C98}" srcOrd="0" destOrd="0" parTransId="{83691251-A7AB-48B9-89F2-7EAC79AD8013}" sibTransId="{57368BA9-165F-4FFE-865D-985A088DDAB3}"/>
    <dgm:cxn modelId="{89DE190C-F9F9-4295-B059-BAD28F742E8B}" srcId="{4F7D2CA2-9D75-4699-8DA7-3F4BB30A08CB}" destId="{DFE7EF2F-1638-4B99-B55B-779918A9C071}" srcOrd="1" destOrd="0" parTransId="{C1AA464C-1E82-4628-A25A-B93CDB4DA3B9}" sibTransId="{F63A215D-47E0-48A2-9A80-2E44EE50916B}"/>
    <dgm:cxn modelId="{05341C49-B881-4554-8F1E-D9D5427E267A}" type="presOf" srcId="{DFE7EF2F-1638-4B99-B55B-779918A9C071}" destId="{23A33D3A-75FF-4B03-B186-101902089C8D}" srcOrd="0" destOrd="1" presId="urn:microsoft.com/office/officeart/2005/8/layout/chevron2"/>
    <dgm:cxn modelId="{B148798B-83B2-4BE6-AA1E-E5560BB63051}" srcId="{F4055E7E-EBEC-4F10-A392-5B72F84AEB6D}" destId="{74C2ABBB-C732-4891-853A-2BE980217D3E}" srcOrd="1" destOrd="0" parTransId="{06C5F6B7-28CF-4D30-ABD4-0BF5BDBC849B}" sibTransId="{A16AE86E-4ED2-41CD-8AB3-71FDE39D9F44}"/>
    <dgm:cxn modelId="{8A710FE9-AF2B-4E18-8DD9-3489336D7E46}" srcId="{37A91CCF-33E4-4154-8A0F-35C50400F364}" destId="{F4055E7E-EBEC-4F10-A392-5B72F84AEB6D}" srcOrd="1" destOrd="0" parTransId="{45E852BA-97E9-4DD2-84ED-96DC5ECA2596}" sibTransId="{EEDCF431-04E7-43E6-B8C4-A9B617E9256B}"/>
    <dgm:cxn modelId="{3E73C5EF-40D9-4D68-B1D2-B58A70DF7431}" srcId="{574A0830-FC63-4E14-9627-3CD5999CE131}" destId="{19E0D721-1ED6-4F9B-8F4A-2790CE4334B3}" srcOrd="0" destOrd="0" parTransId="{CB438B30-FFC9-467E-9A38-1890C0D5676D}" sibTransId="{A9BB9BE5-F311-4CF0-8794-13F177ABA9BB}"/>
    <dgm:cxn modelId="{361834FA-6226-4103-9A39-95D125201C6B}" type="presOf" srcId="{74C2ABBB-C732-4891-853A-2BE980217D3E}" destId="{214C69CD-48FE-4B65-AEFB-3AECEBD9D14E}" srcOrd="0" destOrd="1" presId="urn:microsoft.com/office/officeart/2005/8/layout/chevron2"/>
    <dgm:cxn modelId="{83EA099C-D52D-4CA9-9504-C593938FFB9D}" type="presOf" srcId="{25B35485-C7A2-4B20-B45D-A33E29473B6E}" destId="{214C69CD-48FE-4B65-AEFB-3AECEBD9D14E}" srcOrd="0" destOrd="0" presId="urn:microsoft.com/office/officeart/2005/8/layout/chevron2"/>
    <dgm:cxn modelId="{9078604C-AFCC-42EB-9FC1-8533EC9CA40A}" srcId="{4F7D2CA2-9D75-4699-8DA7-3F4BB30A08CB}" destId="{0D493071-634B-40F0-B2CB-AD19846F41BA}" srcOrd="3" destOrd="0" parTransId="{B2D3B355-B7C9-4D35-8676-FE3E3451A71D}" sibTransId="{408610FD-EE1F-4916-BA51-6AFD8B73383C}"/>
    <dgm:cxn modelId="{93DE7881-4FA2-4060-A2B9-FFBBFADA28AF}" type="presOf" srcId="{847CD276-A1A5-435D-B077-F15A1A918C98}" destId="{23A33D3A-75FF-4B03-B186-101902089C8D}" srcOrd="0" destOrd="0" presId="urn:microsoft.com/office/officeart/2005/8/layout/chevron2"/>
    <dgm:cxn modelId="{D2385AA3-6717-4060-B252-79DEDCDB96F6}" type="presOf" srcId="{4F7D2CA2-9D75-4699-8DA7-3F4BB30A08CB}" destId="{478016DA-2F88-43F9-B8C8-31F33E8DA9A4}" srcOrd="0" destOrd="0" presId="urn:microsoft.com/office/officeart/2005/8/layout/chevron2"/>
    <dgm:cxn modelId="{9902E014-9578-4575-ABE9-42DCA503DD59}" type="presOf" srcId="{574A0830-FC63-4E14-9627-3CD5999CE131}" destId="{9C213F32-8790-4E04-83A4-64B56BA73DB8}" srcOrd="0" destOrd="0" presId="urn:microsoft.com/office/officeart/2005/8/layout/chevron2"/>
    <dgm:cxn modelId="{64A58892-7ECF-4DB4-8F5B-0CD43CF6B065}" type="presOf" srcId="{F4055E7E-EBEC-4F10-A392-5B72F84AEB6D}" destId="{9E32CED4-5D36-44E6-8764-29486B4EEA3C}" srcOrd="0" destOrd="0" presId="urn:microsoft.com/office/officeart/2005/8/layout/chevron2"/>
    <dgm:cxn modelId="{C995446D-4D9E-4811-892C-59B799678780}" srcId="{37A91CCF-33E4-4154-8A0F-35C50400F364}" destId="{4F7D2CA2-9D75-4699-8DA7-3F4BB30A08CB}" srcOrd="2" destOrd="0" parTransId="{A0268075-3E5E-4B9C-9D69-B26501276B1B}" sibTransId="{630EF1E4-0FDB-4DB8-976E-67C4C3FE3F7D}"/>
    <dgm:cxn modelId="{507E59B4-E06E-4748-B774-5AC5F821D512}" type="presOf" srcId="{D33652FF-23B7-48D9-BD3B-D1FF879672E4}" destId="{23A33D3A-75FF-4B03-B186-101902089C8D}" srcOrd="0" destOrd="2" presId="urn:microsoft.com/office/officeart/2005/8/layout/chevron2"/>
    <dgm:cxn modelId="{178B55E2-A474-4FBF-ACD5-77C908049EDB}" srcId="{37A91CCF-33E4-4154-8A0F-35C50400F364}" destId="{574A0830-FC63-4E14-9627-3CD5999CE131}" srcOrd="0" destOrd="0" parTransId="{957D937E-4487-4501-9FCD-00497D86A0EA}" sibTransId="{8A4726E8-72CA-4242-81F6-CA789B5D320F}"/>
    <dgm:cxn modelId="{5EFB1A20-E041-4951-8C72-CAC3767A1AD0}" type="presParOf" srcId="{AE4B0696-585A-4AD1-8303-146C85C4D13D}" destId="{75AFC3C9-91F7-46E6-B836-B2C9F01BE038}" srcOrd="0" destOrd="0" presId="urn:microsoft.com/office/officeart/2005/8/layout/chevron2"/>
    <dgm:cxn modelId="{1E893DEB-3F7C-44BE-B118-D99A6B38AA0E}" type="presParOf" srcId="{75AFC3C9-91F7-46E6-B836-B2C9F01BE038}" destId="{9C213F32-8790-4E04-83A4-64B56BA73DB8}" srcOrd="0" destOrd="0" presId="urn:microsoft.com/office/officeart/2005/8/layout/chevron2"/>
    <dgm:cxn modelId="{071BC632-B6E7-41BA-8FAE-85ED5F5C2CD5}" type="presParOf" srcId="{75AFC3C9-91F7-46E6-B836-B2C9F01BE038}" destId="{32D485E6-6F71-4152-A743-6B23D66BF930}" srcOrd="1" destOrd="0" presId="urn:microsoft.com/office/officeart/2005/8/layout/chevron2"/>
    <dgm:cxn modelId="{35BF96A4-3673-4687-94A7-D42A96559AB8}" type="presParOf" srcId="{AE4B0696-585A-4AD1-8303-146C85C4D13D}" destId="{FCB5F409-C5C9-43A8-9AFD-23ABE2110D01}" srcOrd="1" destOrd="0" presId="urn:microsoft.com/office/officeart/2005/8/layout/chevron2"/>
    <dgm:cxn modelId="{5C27DE20-CC8D-4A6F-90FC-12996AF5B25E}" type="presParOf" srcId="{AE4B0696-585A-4AD1-8303-146C85C4D13D}" destId="{9DDC3CB0-E92C-409F-AAE6-66B22F71D7DD}" srcOrd="2" destOrd="0" presId="urn:microsoft.com/office/officeart/2005/8/layout/chevron2"/>
    <dgm:cxn modelId="{525A17C6-A799-4AC1-AFAD-B0A4A3A04380}" type="presParOf" srcId="{9DDC3CB0-E92C-409F-AAE6-66B22F71D7DD}" destId="{9E32CED4-5D36-44E6-8764-29486B4EEA3C}" srcOrd="0" destOrd="0" presId="urn:microsoft.com/office/officeart/2005/8/layout/chevron2"/>
    <dgm:cxn modelId="{61601313-C3BE-4114-8664-F80131446812}" type="presParOf" srcId="{9DDC3CB0-E92C-409F-AAE6-66B22F71D7DD}" destId="{214C69CD-48FE-4B65-AEFB-3AECEBD9D14E}" srcOrd="1" destOrd="0" presId="urn:microsoft.com/office/officeart/2005/8/layout/chevron2"/>
    <dgm:cxn modelId="{176E56FF-F066-49E3-AF03-A9AE7B655A57}" type="presParOf" srcId="{AE4B0696-585A-4AD1-8303-146C85C4D13D}" destId="{723083B3-E1AA-4713-BB9C-A0F6774A21B6}" srcOrd="3" destOrd="0" presId="urn:microsoft.com/office/officeart/2005/8/layout/chevron2"/>
    <dgm:cxn modelId="{7D153DA8-A239-4517-9444-84CD8D7EAD46}" type="presParOf" srcId="{AE4B0696-585A-4AD1-8303-146C85C4D13D}" destId="{49AE1FE4-2A4E-472B-B5E5-F7E3205765E8}" srcOrd="4" destOrd="0" presId="urn:microsoft.com/office/officeart/2005/8/layout/chevron2"/>
    <dgm:cxn modelId="{BB0A0BE5-86F4-40F6-8DA8-5DA3AABE5FFF}" type="presParOf" srcId="{49AE1FE4-2A4E-472B-B5E5-F7E3205765E8}" destId="{478016DA-2F88-43F9-B8C8-31F33E8DA9A4}" srcOrd="0" destOrd="0" presId="urn:microsoft.com/office/officeart/2005/8/layout/chevron2"/>
    <dgm:cxn modelId="{FCFED31C-C64E-430F-A774-6D1959B9AFCB}" type="presParOf" srcId="{49AE1FE4-2A4E-472B-B5E5-F7E3205765E8}" destId="{23A33D3A-75FF-4B03-B186-101902089C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28F5E-101A-456A-9796-012C6296727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D870-FD36-4CC3-8BEA-33951CEA2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47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B9397-A22B-4153-BB7D-A7985CA2AB8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AF6D-269E-4567-9E8F-D03D25A6C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34B-FD27-452D-B311-129DA515DFC7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6028-B35A-4847-9D9A-3FE3D6443CA0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8216-56FB-4C63-BB19-F4F9F75AC0B1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62E1-1AD1-434D-AB8C-069B9637083B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7A8C-B24B-49AB-A80B-C8386E232434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9545-93A5-4AC2-B6F1-49F6CE382950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51AB-4362-4E9F-B536-666E4FD632CD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AB33-2385-4F61-BE67-DE11C54ECD94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C0CD-26C5-4862-BD29-F828AB9FBC87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5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0EA7-2614-454E-9FDE-A571CB4C7A0C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6723-8DD8-4CFF-96FE-81708552D901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3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72B4-6181-445F-B379-328E53CA765C}" type="datetime1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5B1E-08AD-4B1C-914A-3188E83BF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8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r="10462" b="8468"/>
          <a:stretch/>
        </p:blipFill>
        <p:spPr>
          <a:xfrm>
            <a:off x="107505" y="764704"/>
            <a:ext cx="8904148" cy="438199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9926" y="5213810"/>
            <a:ext cx="8904148" cy="14555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Энергетический менеджмент на предприятии на основе автоматизированной системы </a:t>
            </a:r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управления </a:t>
            </a: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энергопотреблением</a:t>
            </a:r>
            <a:endParaRPr lang="ru-RU" sz="32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5456" y="182986"/>
            <a:ext cx="8193088" cy="43770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pc="-70" dirty="0">
                <a:solidFill>
                  <a:schemeClr val="accent1">
                    <a:lumMod val="75000"/>
                  </a:schemeClr>
                </a:solidFill>
              </a:rPr>
              <a:t>ГАУ «Центр энергосберегающих технологий РТ при КМ РТ»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034" y="5357826"/>
            <a:ext cx="81930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88170" y="1916832"/>
            <a:ext cx="7190718" cy="264662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Государственное </a:t>
            </a: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автономное учреждение </a:t>
            </a:r>
          </a:p>
          <a:p>
            <a:pPr>
              <a:defRPr/>
            </a:pP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«Центр энергосберегающих технологий 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Республики </a:t>
            </a: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Татарстан при Кабинете Министров 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Республики </a:t>
            </a: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Татарстан»</a:t>
            </a:r>
          </a:p>
          <a:p>
            <a:pPr>
              <a:defRPr/>
            </a:pPr>
            <a:endParaRPr lang="ru-RU" sz="2400" spc="-7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. Казань, ул. Ак. Губкина, 50, </a:t>
            </a:r>
          </a:p>
          <a:p>
            <a:pPr>
              <a:defRPr/>
            </a:pP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тел. (843) 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272-19-21, </a:t>
            </a:r>
            <a:r>
              <a:rPr lang="ru-RU" sz="2400" spc="-70" dirty="0">
                <a:solidFill>
                  <a:schemeClr val="accent1">
                    <a:lumMod val="75000"/>
                  </a:schemeClr>
                </a:solidFill>
              </a:rPr>
              <a:t>факс 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272-99-69</a:t>
            </a:r>
            <a:endParaRPr lang="ru-RU" sz="2400" spc="-7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spc="-7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400" spc="-70" dirty="0" smtClean="0">
                <a:solidFill>
                  <a:schemeClr val="accent1">
                    <a:lumMod val="75000"/>
                  </a:schemeClr>
                </a:solidFill>
              </a:rPr>
              <a:t>mail: </a:t>
            </a:r>
            <a:r>
              <a:rPr lang="ru-RU" sz="2400" spc="-70" dirty="0" smtClean="0">
                <a:solidFill>
                  <a:schemeClr val="accent1">
                    <a:lumMod val="75000"/>
                  </a:schemeClr>
                </a:solidFill>
              </a:rPr>
              <a:t>info@cetrt.ru</a:t>
            </a:r>
            <a:endParaRPr lang="ru-RU" sz="24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8170" y="980728"/>
            <a:ext cx="7190718" cy="56768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rgbClr val="FF6600"/>
                </a:solidFill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5224"/>
            <a:ext cx="925707" cy="8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3"/>
          <p:cNvSpPr txBox="1">
            <a:spLocks/>
          </p:cNvSpPr>
          <p:nvPr/>
        </p:nvSpPr>
        <p:spPr>
          <a:xfrm>
            <a:off x="1907704" y="2086825"/>
            <a:ext cx="7043397" cy="127016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6600"/>
                </a:solidFill>
              </a:rPr>
              <a:t>Снижение затрат</a:t>
            </a:r>
            <a:r>
              <a:rPr lang="ru-RU" dirty="0" smtClean="0">
                <a:solidFill>
                  <a:schemeClr val="tx1"/>
                </a:solidFill>
              </a:rPr>
              <a:t> на потребление энергетических ресурсов и,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как следствие, </a:t>
            </a:r>
            <a:r>
              <a:rPr lang="ru-RU" dirty="0" smtClean="0">
                <a:solidFill>
                  <a:srgbClr val="FF6600"/>
                </a:solidFill>
              </a:rPr>
              <a:t>уменьшение себестоимости </a:t>
            </a:r>
            <a:r>
              <a:rPr lang="ru-RU" dirty="0" smtClean="0">
                <a:solidFill>
                  <a:schemeClr val="tx1"/>
                </a:solidFill>
              </a:rPr>
              <a:t>продукции.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85437"/>
            <a:ext cx="684076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32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907704" y="651466"/>
            <a:ext cx="7076770" cy="91604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cs typeface="Times New Roman" pitchFamily="18" charset="0"/>
              </a:rPr>
              <a:t>Постоянный рост цен на энергетические ресурсы;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Повышение конкурентоспособности предприятия.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07704" y="1541517"/>
            <a:ext cx="4218171" cy="59202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Цель внедрения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7704" y="2852936"/>
            <a:ext cx="6867446" cy="58477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>
              <a:defRPr sz="3200" spc="-7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Достижение </a:t>
            </a:r>
            <a:r>
              <a:rPr lang="ru-RU" dirty="0" smtClean="0"/>
              <a:t>цели осуществляется</a:t>
            </a:r>
            <a:endParaRPr lang="ru-RU" dirty="0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1907704" y="3394755"/>
            <a:ext cx="7043397" cy="269854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организацией </a:t>
            </a:r>
            <a:r>
              <a:rPr lang="ru-RU" dirty="0">
                <a:solidFill>
                  <a:schemeClr val="tx1"/>
                </a:solidFill>
              </a:rPr>
              <a:t>процессов </a:t>
            </a:r>
            <a:r>
              <a:rPr lang="ru-RU" dirty="0">
                <a:solidFill>
                  <a:srgbClr val="FF6600"/>
                </a:solidFill>
              </a:rPr>
              <a:t>непрерывного </a:t>
            </a:r>
            <a:r>
              <a:rPr lang="ru-RU" dirty="0">
                <a:solidFill>
                  <a:schemeClr val="tx1"/>
                </a:solidFill>
              </a:rPr>
              <a:t>повышения </a:t>
            </a:r>
            <a:r>
              <a:rPr lang="ru-RU" dirty="0" smtClean="0">
                <a:solidFill>
                  <a:schemeClr val="tx1"/>
                </a:solidFill>
              </a:rPr>
              <a:t>эффективности использования энергии на производстве:</a:t>
            </a:r>
          </a:p>
          <a:p>
            <a:pPr marL="171450" lvl="0" indent="-17145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Контроль показателей энергоэффективности;</a:t>
            </a:r>
          </a:p>
          <a:p>
            <a:pPr marL="171450" lvl="0" indent="-17145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Мотивация </a:t>
            </a:r>
            <a:r>
              <a:rPr lang="ru-RU" dirty="0" smtClean="0">
                <a:solidFill>
                  <a:schemeClr val="tx1"/>
                </a:solidFill>
              </a:rPr>
              <a:t>персонала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энергосбережению;</a:t>
            </a:r>
          </a:p>
          <a:p>
            <a:pPr marL="171450" lvl="0" indent="-17145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Реализация энергосберегающих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6285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7" y="85437"/>
            <a:ext cx="7043397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Автоматизированная система управления </a:t>
            </a: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энергопотреблением</a:t>
            </a:r>
            <a:endParaRPr lang="ru-RU" sz="32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Содержимое 3"/>
          <p:cNvSpPr txBox="1">
            <a:spLocks/>
          </p:cNvSpPr>
          <p:nvPr/>
        </p:nvSpPr>
        <p:spPr>
          <a:xfrm>
            <a:off x="1845778" y="1196752"/>
            <a:ext cx="7043397" cy="881019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предназначена </a:t>
            </a:r>
            <a:r>
              <a:rPr lang="ru-RU" dirty="0">
                <a:solidFill>
                  <a:schemeClr val="tx1"/>
                </a:solidFill>
              </a:rPr>
              <a:t>для информационного обеспечения энергетических  служб  и служб, непосредственно влияющих на потребление покупных топливно-энергетических ресурсов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6608" y="3789291"/>
            <a:ext cx="2925432" cy="2532250"/>
          </a:xfrm>
          <a:prstGeom prst="rect">
            <a:avLst/>
          </a:prstGeom>
          <a:solidFill>
            <a:srgbClr val="DEEBF7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09751" y="3789291"/>
            <a:ext cx="3079424" cy="2532250"/>
          </a:xfrm>
          <a:prstGeom prst="rect">
            <a:avLst/>
          </a:prstGeom>
          <a:solidFill>
            <a:srgbClr val="DEEBF7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426139"/>
            <a:ext cx="2714644" cy="809500"/>
          </a:xfrm>
          <a:prstGeom prst="rect">
            <a:avLst/>
          </a:prstGeom>
          <a:solidFill>
            <a:srgbClr val="DEEBF7"/>
          </a:solidFill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pc="-150" dirty="0">
                <a:solidFill>
                  <a:schemeClr val="tx1"/>
                </a:solidFill>
              </a:rPr>
              <a:t>АСУ ЭП</a:t>
            </a:r>
          </a:p>
        </p:txBody>
      </p:sp>
      <p:pic>
        <p:nvPicPr>
          <p:cNvPr id="12" name="Picture 6" descr="Large Document Filing System Designed To Manage The Biggest Files - DynaFile Document Managem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30000" contrast="20000"/>
          </a:blip>
          <a:stretch>
            <a:fillRect/>
          </a:stretch>
        </p:blipFill>
        <p:spPr bwMode="auto">
          <a:xfrm>
            <a:off x="7267136" y="4842850"/>
            <a:ext cx="1622039" cy="16193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908814" y="3895917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Документы: </a:t>
            </a:r>
          </a:p>
          <a:p>
            <a:pPr indent="-285750">
              <a:buFont typeface="Times New Roman" panose="02020603050405020304" pitchFamily="18" charset="0"/>
              <a:buChar char="−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Регламенты </a:t>
            </a:r>
          </a:p>
          <a:p>
            <a:pPr indent="-285750">
              <a:buFont typeface="Times New Roman" panose="02020603050405020304" pitchFamily="18" charset="0"/>
              <a:buChar char="−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Положения</a:t>
            </a:r>
          </a:p>
          <a:p>
            <a:pPr indent="-285750">
              <a:buFont typeface="Times New Roman" panose="02020603050405020304" pitchFamily="18" charset="0"/>
              <a:buChar char="−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Руководства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8721" y="3914998"/>
            <a:ext cx="268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ПТК «Планирование и мониторинг потребления энергии» 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6" name="Содержимое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626" y="5136132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pic>
        <p:nvPicPr>
          <p:cNvPr id="17" name="Содержимое 5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8310" y="5002256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>
            <a:stCxn id="11" idx="2"/>
            <a:endCxn id="9" idx="0"/>
          </p:cNvCxnSpPr>
          <p:nvPr/>
        </p:nvCxnSpPr>
        <p:spPr>
          <a:xfrm flipH="1">
            <a:off x="3469324" y="3235639"/>
            <a:ext cx="1883934" cy="553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2"/>
            <a:endCxn id="10" idx="0"/>
          </p:cNvCxnSpPr>
          <p:nvPr/>
        </p:nvCxnSpPr>
        <p:spPr>
          <a:xfrm>
            <a:off x="5353258" y="3235639"/>
            <a:ext cx="1996205" cy="553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8" y="85437"/>
            <a:ext cx="684076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Пользователи </a:t>
            </a:r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АСУ ЭП</a:t>
            </a:r>
          </a:p>
        </p:txBody>
      </p:sp>
      <p:pic>
        <p:nvPicPr>
          <p:cNvPr id="8" name="Picture 6" descr="i520twr2 smal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09142" y="3640833"/>
            <a:ext cx="714032" cy="110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12" descr="рис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203" y="1448920"/>
            <a:ext cx="1535113" cy="16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6963245" y="3815040"/>
            <a:ext cx="1366883" cy="1593077"/>
            <a:chOff x="-142" y="3370"/>
            <a:chExt cx="1080" cy="1548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22" y="4589"/>
              <a:ext cx="753" cy="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defRPr>
              </a:lvl1pPr>
            </a:lstStyle>
            <a:p>
              <a:pPr algn="ctr"/>
              <a:r>
                <a:rPr lang="ru-RU" sz="1600" dirty="0" smtClean="0"/>
                <a:t>Технолог</a:t>
              </a:r>
              <a:endParaRPr lang="ru-RU" sz="1600" dirty="0"/>
            </a:p>
          </p:txBody>
        </p:sp>
        <p:pic>
          <p:nvPicPr>
            <p:cNvPr id="13" name="Picture 7" descr="рис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42" y="3370"/>
              <a:ext cx="1080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4563200" y="807254"/>
            <a:ext cx="1455066" cy="1680548"/>
            <a:chOff x="2249" y="524"/>
            <a:chExt cx="977" cy="1173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294" y="1461"/>
              <a:ext cx="932" cy="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defRPr>
              </a:lvl1pPr>
            </a:lstStyle>
            <a:p>
              <a:r>
                <a:rPr lang="ru-RU" sz="1600" dirty="0" smtClean="0"/>
                <a:t>Руководитель</a:t>
              </a:r>
              <a:endParaRPr lang="ru-RU" sz="1600" dirty="0"/>
            </a:p>
          </p:txBody>
        </p:sp>
        <p:pic>
          <p:nvPicPr>
            <p:cNvPr id="16" name="Picture 28" descr="рис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49" y="524"/>
              <a:ext cx="944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2406262" y="3047035"/>
            <a:ext cx="113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Экономист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06847" y="1448920"/>
            <a:ext cx="1540285" cy="1902700"/>
            <a:chOff x="2301984" y="4234675"/>
            <a:chExt cx="1540285" cy="1902700"/>
          </a:xfrm>
        </p:grpSpPr>
        <p:pic>
          <p:nvPicPr>
            <p:cNvPr id="10" name="Picture 9" descr="рис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984" y="4234675"/>
              <a:ext cx="1540285" cy="1575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405499" y="5798821"/>
              <a:ext cx="10713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defRPr>
              </a:lvl1pPr>
            </a:lstStyle>
            <a:p>
              <a:pPr algn="ctr"/>
              <a:r>
                <a:rPr lang="ru-RU" sz="1600" dirty="0" smtClean="0"/>
                <a:t>Энергетик</a:t>
              </a:r>
              <a:endParaRPr lang="ru-RU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478092" y="4695485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defRPr>
            </a:lvl1pPr>
          </a:lstStyle>
          <a:p>
            <a:pPr algn="ctr"/>
            <a:r>
              <a:rPr lang="ru-RU" sz="1600" dirty="0" smtClean="0"/>
              <a:t>Сервер ПТК ПМ</a:t>
            </a:r>
            <a:endParaRPr lang="ru-RU" sz="1600" dirty="0"/>
          </a:p>
        </p:txBody>
      </p:sp>
      <p:sp>
        <p:nvSpPr>
          <p:cNvPr id="26" name="Двойная стрелка вверх/вниз 25"/>
          <p:cNvSpPr/>
          <p:nvPr/>
        </p:nvSpPr>
        <p:spPr>
          <a:xfrm rot="17409199">
            <a:off x="6080271" y="4056725"/>
            <a:ext cx="220995" cy="740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371087" y="5990852"/>
            <a:ext cx="37663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defRPr>
            </a:lvl1pPr>
          </a:lstStyle>
          <a:p>
            <a:pPr algn="ctr"/>
            <a:r>
              <a:rPr lang="ru-RU" sz="1600" dirty="0" smtClean="0"/>
              <a:t>Информационные системы предприятия</a:t>
            </a:r>
            <a:endParaRPr lang="ru-RU" sz="1600" dirty="0"/>
          </a:p>
        </p:txBody>
      </p:sp>
      <p:sp>
        <p:nvSpPr>
          <p:cNvPr id="30" name="Стрелка вверх 29"/>
          <p:cNvSpPr/>
          <p:nvPr/>
        </p:nvSpPr>
        <p:spPr>
          <a:xfrm>
            <a:off x="5146344" y="5066823"/>
            <a:ext cx="215816" cy="738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 rot="4190801" flipH="1">
            <a:off x="4159998" y="4077718"/>
            <a:ext cx="220995" cy="740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верх/вниз 34"/>
          <p:cNvSpPr/>
          <p:nvPr/>
        </p:nvSpPr>
        <p:spPr>
          <a:xfrm rot="2770025" flipH="1">
            <a:off x="6049618" y="3120625"/>
            <a:ext cx="220995" cy="740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верх/вниз 36"/>
          <p:cNvSpPr/>
          <p:nvPr/>
        </p:nvSpPr>
        <p:spPr>
          <a:xfrm rot="18836963">
            <a:off x="4211053" y="3121012"/>
            <a:ext cx="220995" cy="740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2175425" y="3490937"/>
            <a:ext cx="1754259" cy="1902700"/>
            <a:chOff x="2088010" y="4234675"/>
            <a:chExt cx="1754259" cy="1902700"/>
          </a:xfrm>
        </p:grpSpPr>
        <p:pic>
          <p:nvPicPr>
            <p:cNvPr id="42" name="Picture 9" descr="рис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984" y="4234675"/>
              <a:ext cx="1540285" cy="1575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2088010" y="5798821"/>
              <a:ext cx="17063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defRPr>
              </a:lvl1pPr>
            </a:lstStyle>
            <a:p>
              <a:pPr algn="ctr"/>
              <a:r>
                <a:rPr lang="ru-RU" sz="1600" dirty="0" smtClean="0"/>
                <a:t>Энергоменеджер</a:t>
              </a:r>
              <a:endParaRPr lang="ru-RU" sz="1600" dirty="0"/>
            </a:p>
          </p:txBody>
        </p:sp>
      </p:grpSp>
      <p:sp>
        <p:nvSpPr>
          <p:cNvPr id="7" name="Двойная стрелка вверх/вниз 6"/>
          <p:cNvSpPr/>
          <p:nvPr/>
        </p:nvSpPr>
        <p:spPr>
          <a:xfrm>
            <a:off x="5139780" y="2564904"/>
            <a:ext cx="252756" cy="9260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8" y="85437"/>
            <a:ext cx="684076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Программно-технический комплекс «Планирование и мониторинг потребления энергии»</a:t>
            </a: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845778" y="1772816"/>
            <a:ext cx="7043397" cy="201622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Назначение</a:t>
            </a: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расчет и мониторинг ключевых показателей энергоэффективности производства;</a:t>
            </a: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точной и своевременной информацией, необходимой для принятия управленческих решений по снижению </a:t>
            </a:r>
            <a:r>
              <a:rPr lang="ru-RU" dirty="0" smtClean="0">
                <a:solidFill>
                  <a:schemeClr val="tx1"/>
                </a:solidFill>
              </a:rPr>
              <a:t>энергопотребления предприятием.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45778" y="3861048"/>
            <a:ext cx="6840760" cy="43277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Контролируемые параметры</a:t>
            </a: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1845778" y="4200346"/>
            <a:ext cx="7043397" cy="201622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объём </a:t>
            </a:r>
            <a:r>
              <a:rPr lang="ru-RU" dirty="0">
                <a:solidFill>
                  <a:schemeClr val="tx1"/>
                </a:solidFill>
              </a:rPr>
              <a:t>потребления </a:t>
            </a:r>
            <a:r>
              <a:rPr lang="ru-RU" dirty="0" smtClean="0">
                <a:solidFill>
                  <a:schemeClr val="tx1"/>
                </a:solidFill>
              </a:rPr>
              <a:t>энергии;</a:t>
            </a:r>
            <a:endParaRPr lang="ru-RU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отклонение </a:t>
            </a:r>
            <a:r>
              <a:rPr lang="ru-RU" dirty="0" smtClean="0">
                <a:solidFill>
                  <a:schemeClr val="tx1"/>
                </a:solidFill>
              </a:rPr>
              <a:t>объёма потребления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dirty="0" smtClean="0">
                <a:solidFill>
                  <a:schemeClr val="tx1"/>
                </a:solidFill>
              </a:rPr>
              <a:t>планового значения;</a:t>
            </a:r>
            <a:endParaRPr lang="ru-RU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удельный расход энергии;</a:t>
            </a:r>
            <a:endParaRPr lang="ru-RU" dirty="0">
              <a:solidFill>
                <a:schemeClr val="tx1"/>
              </a:solidFill>
            </a:endParaRP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отклонение удельного расхода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dirty="0" smtClean="0">
                <a:solidFill>
                  <a:schemeClr val="tx1"/>
                </a:solidFill>
              </a:rPr>
              <a:t>нормированного значения;</a:t>
            </a:r>
          </a:p>
          <a:p>
            <a:pPr marL="180975" indent="-18097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прогноз потребления энергии на конец месяца.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8" y="85437"/>
            <a:ext cx="711871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Состав  руководящих документов </a:t>
            </a: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АСУ ЭП</a:t>
            </a:r>
            <a:endParaRPr lang="ru-RU" sz="32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одержимое 3"/>
          <p:cNvSpPr txBox="1">
            <a:spLocks/>
          </p:cNvSpPr>
          <p:nvPr/>
        </p:nvSpPr>
        <p:spPr>
          <a:xfrm>
            <a:off x="1845778" y="709042"/>
            <a:ext cx="7043397" cy="540060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 marL="266700" indent="-266700" defTabSz="685800">
              <a:lnSpc>
                <a:spcPct val="90000"/>
              </a:lnSpc>
              <a:spcBef>
                <a:spcPts val="0"/>
              </a:spcBef>
              <a:buFontTx/>
              <a:buAutoNum type="arabicPeriod"/>
              <a:defRPr>
                <a:solidFill>
                  <a:srgbClr val="0070C0"/>
                </a:solidFill>
                <a:cs typeface="Times New Roman" pitchFamily="18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180975" indent="-18097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6600"/>
                </a:solidFill>
              </a:rPr>
              <a:t>ПОЛИТИКА</a:t>
            </a:r>
            <a:r>
              <a:rPr lang="ru-RU" dirty="0" smtClean="0">
                <a:solidFill>
                  <a:schemeClr val="tx1"/>
                </a:solidFill>
              </a:rPr>
              <a:t> предприятия в области управления эффективным использованием энергии: комплекс приказов и распоряжений по предприятию.</a:t>
            </a:r>
          </a:p>
          <a:p>
            <a:pPr marL="180975" indent="-18097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6600"/>
                </a:solidFill>
              </a:rPr>
              <a:t>СТАНДАРТ ПРЕДПРИЯТИЯ </a:t>
            </a:r>
            <a:r>
              <a:rPr lang="ru-RU" dirty="0" smtClean="0">
                <a:solidFill>
                  <a:schemeClr val="tx1"/>
                </a:solidFill>
              </a:rPr>
              <a:t>«Система управления эффективным использованием энергии предприятия» (СТП).</a:t>
            </a:r>
          </a:p>
          <a:p>
            <a:pPr marL="180975" indent="-18097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6600"/>
                </a:solidFill>
              </a:rPr>
              <a:t>ПОЛОЖЕНИЕ О СТИМУЛИРОВАНИИ </a:t>
            </a:r>
            <a:r>
              <a:rPr lang="ru-RU" dirty="0" smtClean="0">
                <a:solidFill>
                  <a:schemeClr val="tx1"/>
                </a:solidFill>
              </a:rPr>
              <a:t>персонала за экономию энергетических ресурсов.</a:t>
            </a:r>
          </a:p>
          <a:p>
            <a:pPr marL="180975" indent="-18097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6600"/>
                </a:solidFill>
              </a:rPr>
              <a:t>ПРОГРАММЫ ОБУЧЕНИЯ </a:t>
            </a:r>
            <a:r>
              <a:rPr lang="ru-RU" dirty="0" smtClean="0">
                <a:solidFill>
                  <a:schemeClr val="tx1"/>
                </a:solidFill>
              </a:rPr>
              <a:t>и проведение обучения персонала предприятия.</a:t>
            </a:r>
          </a:p>
          <a:p>
            <a:pPr marL="180975" indent="-18097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6600"/>
                </a:solidFill>
              </a:rPr>
              <a:t>СЕРТИФИКАЦИЯ</a:t>
            </a:r>
            <a:r>
              <a:rPr lang="ru-RU" dirty="0">
                <a:solidFill>
                  <a:schemeClr val="tx1"/>
                </a:solidFill>
              </a:rPr>
              <a:t> на соответствие требованиям ГОСТ Р ИСО 50001-2012 (осуществляется по требованию предприятия после внедрения АСУ ЭП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Руководства </a:t>
            </a:r>
            <a:r>
              <a:rPr lang="ru-RU" dirty="0">
                <a:solidFill>
                  <a:schemeClr val="tx1"/>
                </a:solidFill>
              </a:rPr>
              <a:t>и регламенты АСУ ЭП</a:t>
            </a:r>
            <a:r>
              <a:rPr lang="ru-RU" dirty="0" smtClean="0">
                <a:solidFill>
                  <a:schemeClr val="tx1"/>
                </a:solidFill>
              </a:rPr>
              <a:t>, разработанные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соответствии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sz="2400" dirty="0" smtClean="0">
                <a:solidFill>
                  <a:srgbClr val="FF6600"/>
                </a:solidFill>
              </a:rPr>
              <a:t>ГОСТ </a:t>
            </a:r>
            <a:r>
              <a:rPr lang="ru-RU" sz="2400" dirty="0">
                <a:solidFill>
                  <a:srgbClr val="FF6600"/>
                </a:solidFill>
              </a:rPr>
              <a:t>Р ИСО </a:t>
            </a:r>
            <a:r>
              <a:rPr lang="ru-RU" sz="2400" dirty="0" smtClean="0">
                <a:solidFill>
                  <a:srgbClr val="FF6600"/>
                </a:solidFill>
              </a:rPr>
              <a:t>50001-2012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8" y="85437"/>
            <a:ext cx="684076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Этапы внедрения АСУ ЭП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87189"/>
              </p:ext>
            </p:extLst>
          </p:nvPr>
        </p:nvGraphicFramePr>
        <p:xfrm>
          <a:off x="1979712" y="908720"/>
          <a:ext cx="694752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7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845778" y="85437"/>
            <a:ext cx="6840760" cy="607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softEdge rad="508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spc="-70" dirty="0">
                <a:solidFill>
                  <a:schemeClr val="accent1">
                    <a:lumMod val="75000"/>
                  </a:schemeClr>
                </a:solidFill>
              </a:rPr>
              <a:t>Экономическая </a:t>
            </a:r>
            <a:r>
              <a:rPr lang="ru-RU" sz="3200" spc="-70" dirty="0" smtClean="0">
                <a:solidFill>
                  <a:schemeClr val="accent1">
                    <a:lumMod val="75000"/>
                  </a:schemeClr>
                </a:solidFill>
              </a:rPr>
              <a:t>эффективность</a:t>
            </a:r>
            <a:endParaRPr lang="ru-RU" sz="3200" spc="-7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845778" y="724322"/>
            <a:ext cx="7076770" cy="15814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FF6600"/>
                </a:solidFill>
              </a:rPr>
              <a:t>Снижение </a:t>
            </a:r>
            <a:r>
              <a:rPr lang="ru-RU" sz="2400" dirty="0" smtClean="0">
                <a:solidFill>
                  <a:srgbClr val="FF6600"/>
                </a:solidFill>
              </a:rPr>
              <a:t>энергопотребления</a:t>
            </a:r>
            <a:r>
              <a:rPr lang="ru-RU" sz="2400" dirty="0" smtClean="0"/>
              <a:t> за счет</a:t>
            </a:r>
            <a:endParaRPr lang="ru-RU" sz="2400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cs typeface="Times New Roman" pitchFamily="18" charset="0"/>
              </a:rPr>
              <a:t>выявления потерь и поиска неактивных резервов;</a:t>
            </a:r>
            <a:endParaRPr lang="ru-RU" sz="1800" dirty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cs typeface="Times New Roman" pitchFamily="18" charset="0"/>
              </a:rPr>
              <a:t>оптимизации технологических </a:t>
            </a:r>
            <a:r>
              <a:rPr lang="ru-RU" sz="1800" dirty="0" smtClean="0">
                <a:cs typeface="Times New Roman" pitchFamily="18" charset="0"/>
              </a:rPr>
              <a:t>процессов;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cs typeface="Times New Roman" pitchFamily="18" charset="0"/>
              </a:rPr>
              <a:t>мотивации персонала к энергосбережению.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5778" y="4394026"/>
            <a:ext cx="670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6600"/>
                </a:solidFill>
              </a:rPr>
              <a:t>Экономия энергоресурсов </a:t>
            </a:r>
            <a:r>
              <a:rPr lang="ru-RU" sz="2400" dirty="0" smtClean="0">
                <a:solidFill>
                  <a:srgbClr val="FF6600"/>
                </a:solidFill>
              </a:rPr>
              <a:t>ежегодно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6600"/>
                </a:solidFill>
              </a:rPr>
              <a:t>2-5%</a:t>
            </a:r>
            <a:r>
              <a:rPr lang="ru-RU" sz="2400" dirty="0" smtClean="0"/>
              <a:t> в течение первых 3-х лет, далее – </a:t>
            </a:r>
            <a:r>
              <a:rPr lang="ru-RU" sz="2400" dirty="0" smtClean="0">
                <a:solidFill>
                  <a:srgbClr val="FF6600"/>
                </a:solidFill>
              </a:rPr>
              <a:t>1-3%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105918" y="2665834"/>
            <a:ext cx="4320480" cy="1272691"/>
          </a:xfrm>
          <a:prstGeom prst="downArrow">
            <a:avLst>
              <a:gd name="adj1" fmla="val 42063"/>
              <a:gd name="adj2" fmla="val 5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" r="86584" b="261"/>
          <a:stretch/>
        </p:blipFill>
        <p:spPr>
          <a:xfrm>
            <a:off x="107504" y="116632"/>
            <a:ext cx="1656184" cy="660484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86706"/>
            <a:ext cx="6858594" cy="6382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09964" y="4017764"/>
            <a:ext cx="465336" cy="243086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347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</dc:creator>
  <cp:lastModifiedBy>111</cp:lastModifiedBy>
  <cp:revision>246</cp:revision>
  <dcterms:created xsi:type="dcterms:W3CDTF">2014-06-03T07:19:51Z</dcterms:created>
  <dcterms:modified xsi:type="dcterms:W3CDTF">2016-02-15T16:09:04Z</dcterms:modified>
</cp:coreProperties>
</file>